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09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70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147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1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010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75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32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97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3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42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2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3/21/2024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5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quizlet.com/nl/895951389/omgaan-met-verschillen-h3-flash-cards/?i=4b80le&amp;x=1jqt" TargetMode="External"/><Relationship Id="rId2" Type="http://schemas.openxmlformats.org/officeDocument/2006/relationships/hyperlink" Target="https://quizlet.com/nl/895941042/leerlingen-begeleiden-h2-flash-cards/?i=4b80le&amp;x=1jq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quizlet.com/nl/895966786/specifieke-onderwijsbehoeften-op-het-gebied-van-gedrag-flash-cards/?i=4b80le&amp;x=1jqt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312FBC4-0F87-E531-DAD4-1C372431C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338" y="640080"/>
            <a:ext cx="3734014" cy="3566160"/>
          </a:xfrm>
        </p:spPr>
        <p:txBody>
          <a:bodyPr anchor="b">
            <a:normAutofit fontScale="90000"/>
          </a:bodyPr>
          <a:lstStyle/>
          <a:p>
            <a:r>
              <a:rPr lang="nl-NL" sz="8000" dirty="0"/>
              <a:t>WP QA: </a:t>
            </a:r>
            <a:r>
              <a:rPr lang="nl-NL" sz="8000" dirty="0" err="1"/>
              <a:t>Onderwijs-assistent</a:t>
            </a:r>
            <a:endParaRPr lang="nl-NL" sz="8000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FCAE783-58B9-E2CD-12D6-A08BC27C5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0339" y="4636008"/>
            <a:ext cx="3734014" cy="1572768"/>
          </a:xfrm>
        </p:spPr>
        <p:txBody>
          <a:bodyPr>
            <a:normAutofit/>
          </a:bodyPr>
          <a:lstStyle/>
          <a:p>
            <a:r>
              <a:rPr lang="nl-NL" dirty="0"/>
              <a:t>Week 6 les 2</a:t>
            </a:r>
          </a:p>
          <a:p>
            <a:r>
              <a:rPr lang="nl-NL" dirty="0"/>
              <a:t>Oefenen voor de toets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27432"/>
          </a:xfrm>
          <a:custGeom>
            <a:avLst/>
            <a:gdLst>
              <a:gd name="connsiteX0" fmla="*/ 0 w 3474720"/>
              <a:gd name="connsiteY0" fmla="*/ 0 h 27432"/>
              <a:gd name="connsiteX1" fmla="*/ 660197 w 3474720"/>
              <a:gd name="connsiteY1" fmla="*/ 0 h 27432"/>
              <a:gd name="connsiteX2" fmla="*/ 1355141 w 3474720"/>
              <a:gd name="connsiteY2" fmla="*/ 0 h 27432"/>
              <a:gd name="connsiteX3" fmla="*/ 2084832 w 3474720"/>
              <a:gd name="connsiteY3" fmla="*/ 0 h 27432"/>
              <a:gd name="connsiteX4" fmla="*/ 2814523 w 3474720"/>
              <a:gd name="connsiteY4" fmla="*/ 0 h 27432"/>
              <a:gd name="connsiteX5" fmla="*/ 3474720 w 3474720"/>
              <a:gd name="connsiteY5" fmla="*/ 0 h 27432"/>
              <a:gd name="connsiteX6" fmla="*/ 3474720 w 3474720"/>
              <a:gd name="connsiteY6" fmla="*/ 27432 h 27432"/>
              <a:gd name="connsiteX7" fmla="*/ 2710282 w 3474720"/>
              <a:gd name="connsiteY7" fmla="*/ 27432 h 27432"/>
              <a:gd name="connsiteX8" fmla="*/ 1945843 w 3474720"/>
              <a:gd name="connsiteY8" fmla="*/ 27432 h 27432"/>
              <a:gd name="connsiteX9" fmla="*/ 1250899 w 3474720"/>
              <a:gd name="connsiteY9" fmla="*/ 27432 h 27432"/>
              <a:gd name="connsiteX10" fmla="*/ 0 w 3474720"/>
              <a:gd name="connsiteY10" fmla="*/ 27432 h 27432"/>
              <a:gd name="connsiteX11" fmla="*/ 0 w 347472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4720" h="27432" fill="none" extrusionOk="0">
                <a:moveTo>
                  <a:pt x="0" y="0"/>
                </a:moveTo>
                <a:cubicBezTo>
                  <a:pt x="307185" y="-8713"/>
                  <a:pt x="392307" y="-13121"/>
                  <a:pt x="660197" y="0"/>
                </a:cubicBezTo>
                <a:cubicBezTo>
                  <a:pt x="928087" y="13121"/>
                  <a:pt x="1167029" y="-2668"/>
                  <a:pt x="1355141" y="0"/>
                </a:cubicBezTo>
                <a:cubicBezTo>
                  <a:pt x="1543253" y="2668"/>
                  <a:pt x="1739408" y="-6709"/>
                  <a:pt x="2084832" y="0"/>
                </a:cubicBezTo>
                <a:cubicBezTo>
                  <a:pt x="2430256" y="6709"/>
                  <a:pt x="2538889" y="29706"/>
                  <a:pt x="2814523" y="0"/>
                </a:cubicBezTo>
                <a:cubicBezTo>
                  <a:pt x="3090157" y="-29706"/>
                  <a:pt x="3152920" y="-15446"/>
                  <a:pt x="3474720" y="0"/>
                </a:cubicBezTo>
                <a:cubicBezTo>
                  <a:pt x="3473554" y="7395"/>
                  <a:pt x="3474765" y="21864"/>
                  <a:pt x="3474720" y="27432"/>
                </a:cubicBezTo>
                <a:cubicBezTo>
                  <a:pt x="3275380" y="12730"/>
                  <a:pt x="2958934" y="10130"/>
                  <a:pt x="2710282" y="27432"/>
                </a:cubicBezTo>
                <a:cubicBezTo>
                  <a:pt x="2461630" y="44734"/>
                  <a:pt x="2131168" y="43757"/>
                  <a:pt x="1945843" y="27432"/>
                </a:cubicBezTo>
                <a:cubicBezTo>
                  <a:pt x="1760518" y="11107"/>
                  <a:pt x="1444829" y="-3738"/>
                  <a:pt x="1250899" y="27432"/>
                </a:cubicBezTo>
                <a:cubicBezTo>
                  <a:pt x="1056969" y="58602"/>
                  <a:pt x="444992" y="5276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474720" h="27432" stroke="0" extrusionOk="0">
                <a:moveTo>
                  <a:pt x="0" y="0"/>
                </a:moveTo>
                <a:cubicBezTo>
                  <a:pt x="300114" y="-5103"/>
                  <a:pt x="525093" y="-25284"/>
                  <a:pt x="660197" y="0"/>
                </a:cubicBezTo>
                <a:cubicBezTo>
                  <a:pt x="795301" y="25284"/>
                  <a:pt x="1023172" y="17955"/>
                  <a:pt x="1250899" y="0"/>
                </a:cubicBezTo>
                <a:cubicBezTo>
                  <a:pt x="1478626" y="-17955"/>
                  <a:pt x="1782079" y="-27844"/>
                  <a:pt x="2015338" y="0"/>
                </a:cubicBezTo>
                <a:cubicBezTo>
                  <a:pt x="2248597" y="27844"/>
                  <a:pt x="2491007" y="27648"/>
                  <a:pt x="2675534" y="0"/>
                </a:cubicBezTo>
                <a:cubicBezTo>
                  <a:pt x="2860061" y="-27648"/>
                  <a:pt x="3088679" y="-3661"/>
                  <a:pt x="3474720" y="0"/>
                </a:cubicBezTo>
                <a:cubicBezTo>
                  <a:pt x="3474913" y="12649"/>
                  <a:pt x="3473732" y="17989"/>
                  <a:pt x="3474720" y="27432"/>
                </a:cubicBezTo>
                <a:cubicBezTo>
                  <a:pt x="3317198" y="15714"/>
                  <a:pt x="2959205" y="52182"/>
                  <a:pt x="2779776" y="27432"/>
                </a:cubicBezTo>
                <a:cubicBezTo>
                  <a:pt x="2600347" y="2682"/>
                  <a:pt x="2382660" y="-684"/>
                  <a:pt x="2015338" y="27432"/>
                </a:cubicBezTo>
                <a:cubicBezTo>
                  <a:pt x="1648016" y="55548"/>
                  <a:pt x="1641073" y="39646"/>
                  <a:pt x="1424635" y="27432"/>
                </a:cubicBezTo>
                <a:cubicBezTo>
                  <a:pt x="1208197" y="15218"/>
                  <a:pt x="1021559" y="15893"/>
                  <a:pt x="729691" y="27432"/>
                </a:cubicBezTo>
                <a:cubicBezTo>
                  <a:pt x="437823" y="38971"/>
                  <a:pt x="153856" y="-2647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47B547"/>
          </a:solidFill>
          <a:ln w="38100" cap="rnd">
            <a:solidFill>
              <a:srgbClr val="47B547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Bovenaanzicht van houten bureau met plant, wit toetsenbord, koffie in een witte mok, notitieblok en pen">
            <a:extLst>
              <a:ext uri="{FF2B5EF4-FFF2-40B4-BE49-F238E27FC236}">
                <a16:creationId xmlns:a16="http://schemas.microsoft.com/office/drawing/2014/main" id="{F3237528-6FD0-136A-D6A2-2284A5EC87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890" r="16154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538701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DAB120-1861-BD30-1C3C-7A39DEDED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VAndaag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3AD39E3-7307-DDF2-4455-9763DFED6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QA: waar gaat de toets over?</a:t>
            </a:r>
          </a:p>
          <a:p>
            <a:r>
              <a:rPr lang="nl-NL" dirty="0"/>
              <a:t>QA: </a:t>
            </a:r>
            <a:r>
              <a:rPr lang="nl-NL" dirty="0" err="1"/>
              <a:t>quizlet</a:t>
            </a:r>
            <a:endParaRPr lang="nl-NL" dirty="0"/>
          </a:p>
          <a:p>
            <a:r>
              <a:rPr lang="nl-NL" dirty="0"/>
              <a:t>QA: voorbeeldvragen</a:t>
            </a:r>
          </a:p>
          <a:p>
            <a:r>
              <a:rPr lang="nl-NL" dirty="0"/>
              <a:t>WP: Aan de slag</a:t>
            </a:r>
          </a:p>
        </p:txBody>
      </p:sp>
    </p:spTree>
    <p:extLst>
      <p:ext uri="{BB962C8B-B14F-4D97-AF65-F5344CB8AC3E}">
        <p14:creationId xmlns:p14="http://schemas.microsoft.com/office/powerpoint/2010/main" val="516145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69A355-E7EC-C2BD-ECDF-4313B4F51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QA: waar gaat de toets over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DFE663-3483-5C5B-E99C-7EC60FD0D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929382"/>
            <a:ext cx="15508416" cy="5278195"/>
          </a:xfrm>
        </p:spPr>
        <p:txBody>
          <a:bodyPr/>
          <a:lstStyle/>
          <a:p>
            <a:r>
              <a:rPr lang="nl-NL" dirty="0"/>
              <a:t>Theorie van de QA-lessen</a:t>
            </a:r>
          </a:p>
          <a:p>
            <a:r>
              <a:rPr lang="nl-NL" dirty="0"/>
              <a:t>Nu pedagogisch werk H2 H3 H5</a:t>
            </a:r>
            <a:br>
              <a:rPr lang="nl-NL" dirty="0"/>
            </a:br>
            <a:r>
              <a:rPr lang="nl-NL" dirty="0"/>
              <a:t>Leerlingen begeleiden</a:t>
            </a:r>
            <a:br>
              <a:rPr lang="nl-NL" dirty="0"/>
            </a:br>
            <a:r>
              <a:rPr lang="nl-NL" dirty="0"/>
              <a:t>Omgaan met verschillen</a:t>
            </a:r>
            <a:br>
              <a:rPr lang="nl-NL" dirty="0"/>
            </a:br>
            <a:r>
              <a:rPr lang="nl-NL" dirty="0"/>
              <a:t>Specifieke onderwijsbehoeften op het gebied van gedrag</a:t>
            </a:r>
          </a:p>
        </p:txBody>
      </p:sp>
      <p:pic>
        <p:nvPicPr>
          <p:cNvPr id="1026" name="Picture 2" descr="Profielboek Onderwijsassistent - Pedagogiek LB">
            <a:extLst>
              <a:ext uri="{FF2B5EF4-FFF2-40B4-BE49-F238E27FC236}">
                <a16:creationId xmlns:a16="http://schemas.microsoft.com/office/drawing/2014/main" id="{A576A9A7-B207-4039-FEE8-39B225E02A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133" y="2323279"/>
            <a:ext cx="2935923" cy="338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6946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1D1AD2-B836-3970-658B-457469C63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Qa</a:t>
            </a:r>
            <a:r>
              <a:rPr lang="nl-NL" dirty="0"/>
              <a:t> </a:t>
            </a:r>
            <a:r>
              <a:rPr lang="nl-NL" dirty="0" err="1"/>
              <a:t>quizlet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E33B689-16CC-1D56-1452-0DFDF8EDD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https://quizlet.com/nl/895941042/leerlingen-begeleiden-h2-flash-cards/?i=4b80le&amp;x=1jqt</a:t>
            </a:r>
            <a:endParaRPr lang="nl-NL" dirty="0"/>
          </a:p>
          <a:p>
            <a:r>
              <a:rPr lang="nl-NL" dirty="0">
                <a:hlinkClick r:id="rId3"/>
              </a:rPr>
              <a:t>https://quizlet.com/nl/895951389/omgaan-met-verschillen-h3-flash-cards/?i=4b80le&amp;x=1jqt</a:t>
            </a:r>
            <a:endParaRPr lang="nl-NL" dirty="0"/>
          </a:p>
          <a:p>
            <a:r>
              <a:rPr lang="nl-NL" b="0" i="0" dirty="0">
                <a:solidFill>
                  <a:srgbClr val="282E3E"/>
                </a:solidFill>
                <a:effectLst/>
                <a:latin typeface="hurme_no2-webfont"/>
                <a:hlinkClick r:id="rId4"/>
              </a:rPr>
              <a:t>https://quizlet.com/nl/895966786/specifieke-onderwijsbehoeften-op-het-gebied-van-gedrag-flash-cards/?i=4b80le&amp;x=1jqt</a:t>
            </a:r>
            <a:endParaRPr lang="nl-NL" b="0" i="0" dirty="0">
              <a:solidFill>
                <a:srgbClr val="282E3E"/>
              </a:solidFill>
              <a:effectLst/>
              <a:latin typeface="hurme_no2-webfont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7403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17295-9CD7-2C56-2905-4E004F18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Qa</a:t>
            </a:r>
            <a:r>
              <a:rPr lang="nl-NL" dirty="0"/>
              <a:t> Voorbeeldvragen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11097D9-3A1E-73C6-E41D-751BCB1878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792208"/>
            <a:ext cx="9875524" cy="252631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3200" b="1" i="0" u="none" strike="noStrike" cap="none" normalizeH="0" baseline="0" dirty="0">
                <a:ln>
                  <a:noFill/>
                </a:ln>
                <a:solidFill>
                  <a:srgbClr val="004555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Welke interne factor kan het leren beïnvloeden?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Leergierigheid.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Leeromgeving.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Structuur.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3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Open Sans" panose="020B0606030504020204" pitchFamily="34" charset="0"/>
                <a:cs typeface="Open Sans" panose="020B0606030504020204" pitchFamily="34" charset="0"/>
              </a:rPr>
              <a:t>Motivatie van de omgeving.</a:t>
            </a:r>
            <a:endParaRPr kumimoji="0" lang="nl-NL" altLang="nl-NL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120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17295-9CD7-2C56-2905-4E004F18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Qa</a:t>
            </a:r>
            <a:r>
              <a:rPr lang="nl-NL" dirty="0"/>
              <a:t> Voorbeeldvragen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11097D9-3A1E-73C6-E41D-751BCB1878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83846"/>
            <a:ext cx="7899407" cy="274303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>
              <a:buNone/>
            </a:pPr>
            <a:r>
              <a:rPr lang="nl-NL" sz="3200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Wat zijn eigenschappen van faalangst?</a:t>
            </a:r>
          </a:p>
          <a:p>
            <a:pPr marL="342900" lvl="0" indent="-342900">
              <a:buFont typeface="+mj-lt"/>
              <a:buAutoNum type="alphaLcPeriod"/>
            </a:pPr>
            <a:r>
              <a:rPr lang="nl-NL" sz="3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Een internaliserend gedragsprobleem</a:t>
            </a:r>
          </a:p>
          <a:p>
            <a:pPr marL="342900" lvl="0" indent="-342900">
              <a:buFont typeface="+mj-lt"/>
              <a:buAutoNum type="alphaLcPeriod"/>
            </a:pPr>
            <a:r>
              <a:rPr lang="nl-NL" sz="3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Een </a:t>
            </a:r>
            <a:r>
              <a:rPr lang="nl-NL" sz="320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externaliserend</a:t>
            </a:r>
            <a:r>
              <a:rPr lang="nl-NL" sz="3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nl-NL" sz="320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gedragprobleem</a:t>
            </a:r>
            <a:endParaRPr lang="nl-NL" sz="3200" dirty="0"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nl-NL" sz="3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Een internaliserend leerprobleem</a:t>
            </a:r>
          </a:p>
          <a:p>
            <a:pPr marL="342900" lvl="0" indent="-342900">
              <a:buFont typeface="+mj-lt"/>
              <a:buAutoNum type="alphaLcPeriod"/>
            </a:pPr>
            <a:r>
              <a:rPr lang="nl-NL" sz="3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Een </a:t>
            </a:r>
            <a:r>
              <a:rPr lang="nl-NL" sz="3200" dirty="0" err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externaliserend</a:t>
            </a:r>
            <a:r>
              <a:rPr lang="nl-NL" sz="32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leerprobleem</a:t>
            </a:r>
          </a:p>
        </p:txBody>
      </p:sp>
    </p:spTree>
    <p:extLst>
      <p:ext uri="{BB962C8B-B14F-4D97-AF65-F5344CB8AC3E}">
        <p14:creationId xmlns:p14="http://schemas.microsoft.com/office/powerpoint/2010/main" val="1586611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E17295-9CD7-2C56-2905-4E004F185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Qa</a:t>
            </a:r>
            <a:r>
              <a:rPr lang="nl-NL" dirty="0"/>
              <a:t> Voorbeeldvragen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11097D9-3A1E-73C6-E41D-751BCB1878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84134"/>
            <a:ext cx="10785004" cy="274246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6348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>
              <a:buNone/>
            </a:pPr>
            <a:r>
              <a:rPr lang="nl-NL" sz="32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 is objectief </a:t>
            </a:r>
            <a:r>
              <a:rPr lang="nl-NL" sz="3200" b="1" dirty="0" err="1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observen</a:t>
            </a:r>
            <a:r>
              <a:rPr lang="nl-NL" sz="3200" b="1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nl-NL" sz="3200" b="1" dirty="0">
              <a:effectLst/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nl-NL" sz="3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Leerlingen waarnemen en daar een oordeel uit trekken</a:t>
            </a:r>
            <a:endParaRPr lang="nl-NL" sz="3200" dirty="0">
              <a:effectLst/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nl-NL" sz="3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Leerlingen waarnemen en daar geen oordeel uit trekken</a:t>
            </a:r>
            <a:endParaRPr lang="nl-NL" sz="3200" dirty="0">
              <a:effectLst/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nl-NL" sz="3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Leerlingen waarnemen op basis van verwachtingen</a:t>
            </a:r>
            <a:endParaRPr lang="nl-NL" sz="3200" dirty="0">
              <a:effectLst/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eriod"/>
            </a:pPr>
            <a:r>
              <a:rPr lang="nl-NL" sz="3200" dirty="0">
                <a:effectLst/>
                <a:latin typeface="Trebuchet MS" panose="020B0603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Leerlingen waarnemen op basis van jouw eigen mening</a:t>
            </a:r>
            <a:endParaRPr lang="nl-NL" sz="3200" dirty="0">
              <a:effectLst/>
              <a:latin typeface="Gill Sans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493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A139D-A218-773B-4306-2967F3903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Werkplaats: aan de slag		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32D0E2-5E7B-40A6-3CCE-52DD717C7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IBO</a:t>
            </a:r>
          </a:p>
          <a:p>
            <a:r>
              <a:rPr lang="nl-NL" dirty="0"/>
              <a:t>Love en Sense</a:t>
            </a:r>
          </a:p>
          <a:p>
            <a:r>
              <a:rPr lang="nl-NL" dirty="0"/>
              <a:t>Presentaties</a:t>
            </a:r>
          </a:p>
          <a:p>
            <a:r>
              <a:rPr lang="nl-NL" dirty="0"/>
              <a:t>Andere schoolzaken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549841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DarkSeedLeftStep">
      <a:dk1>
        <a:srgbClr val="000000"/>
      </a:dk1>
      <a:lt1>
        <a:srgbClr val="FFFFFF"/>
      </a:lt1>
      <a:dk2>
        <a:srgbClr val="412E24"/>
      </a:dk2>
      <a:lt2>
        <a:srgbClr val="E8E2E8"/>
      </a:lt2>
      <a:accent1>
        <a:srgbClr val="47B547"/>
      </a:accent1>
      <a:accent2>
        <a:srgbClr val="6CB13B"/>
      </a:accent2>
      <a:accent3>
        <a:srgbClr val="98A942"/>
      </a:accent3>
      <a:accent4>
        <a:srgbClr val="B1933B"/>
      </a:accent4>
      <a:accent5>
        <a:srgbClr val="C3744D"/>
      </a:accent5>
      <a:accent6>
        <a:srgbClr val="B13B45"/>
      </a:accent6>
      <a:hlink>
        <a:srgbClr val="AF743A"/>
      </a:hlink>
      <a:folHlink>
        <a:srgbClr val="7F7F7F"/>
      </a:folHlink>
    </a:clrScheme>
    <a:fontScheme name="Custom 2">
      <a:majorFont>
        <a:latin typeface="The Serif Hand Black"/>
        <a:ea typeface=""/>
        <a:cs typeface=""/>
      </a:majorFont>
      <a:minorFont>
        <a:latin typeface="The Hand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215</Words>
  <Application>Microsoft Office PowerPoint</Application>
  <PresentationFormat>Breedbeeld</PresentationFormat>
  <Paragraphs>38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6" baseType="lpstr">
      <vt:lpstr>Arial</vt:lpstr>
      <vt:lpstr>Gill Sans</vt:lpstr>
      <vt:lpstr>hurme_no2-webfont</vt:lpstr>
      <vt:lpstr>Open Sans</vt:lpstr>
      <vt:lpstr>The Hand Bold</vt:lpstr>
      <vt:lpstr>The Serif Hand Black</vt:lpstr>
      <vt:lpstr>Trebuchet MS</vt:lpstr>
      <vt:lpstr>SketchyVTI</vt:lpstr>
      <vt:lpstr>WP QA: Onderwijs-assistent</vt:lpstr>
      <vt:lpstr>VAndaag</vt:lpstr>
      <vt:lpstr>QA: waar gaat de toets over</vt:lpstr>
      <vt:lpstr>Qa quizlet</vt:lpstr>
      <vt:lpstr>Qa Voorbeeldvragen</vt:lpstr>
      <vt:lpstr>Qa Voorbeeldvragen</vt:lpstr>
      <vt:lpstr>Qa Voorbeeldvragen</vt:lpstr>
      <vt:lpstr>Werkplaats: aan de slag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 QA: Onderwijs-assistent</dc:title>
  <dc:creator>Freddy Vredegoor</dc:creator>
  <cp:lastModifiedBy>Freddy Vredegoor</cp:lastModifiedBy>
  <cp:revision>1</cp:revision>
  <dcterms:created xsi:type="dcterms:W3CDTF">2024-03-21T11:41:59Z</dcterms:created>
  <dcterms:modified xsi:type="dcterms:W3CDTF">2024-03-21T11:56:13Z</dcterms:modified>
</cp:coreProperties>
</file>